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2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2/20/2018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2/20/2018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2/20/2018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2/20/2018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2/20/2018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2/20/2018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2/20/2018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2/20/2018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2/20/2018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2/20/2018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2/20/2018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2/20/2018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01420" y="1084217"/>
            <a:ext cx="9966960" cy="4206239"/>
          </a:xfrm>
        </p:spPr>
        <p:txBody>
          <a:bodyPr>
            <a:noAutofit/>
          </a:bodyPr>
          <a:lstStyle/>
          <a:p>
            <a:pPr algn="r"/>
            <a:r>
              <a:rPr lang="ru-RU" sz="3600" i="1" dirty="0" smtClean="0">
                <a:latin typeface="Times New Roman" panose="02020603050405020304" pitchFamily="18" charset="0"/>
              </a:rPr>
              <a:t>ФОРМИРОВАНИЕ ДУХОВНО-НРАВСТВЕННОГО И ПАТРИОТИЧЕСКОГО ВОСПИТАНИЯ НА УРОКАХ </a:t>
            </a:r>
            <a:r>
              <a:rPr lang="ru-RU" sz="3600" i="1" dirty="0" err="1" smtClean="0">
                <a:latin typeface="Times New Roman" panose="02020603050405020304" pitchFamily="18" charset="0"/>
              </a:rPr>
              <a:t>нвп</a:t>
            </a:r>
            <a:r>
              <a:rPr lang="ru-RU" sz="3600" i="1" dirty="0" smtClean="0">
                <a:latin typeface="Times New Roman" panose="02020603050405020304" pitchFamily="18" charset="0"/>
              </a:rPr>
              <a:t> ЧЕРЕЗ РЕАЛИЗАЦИЮ ПРОГРАММЫ</a:t>
            </a:r>
            <a:br>
              <a:rPr lang="ru-RU" sz="3600" i="1" dirty="0" smtClean="0">
                <a:latin typeface="Times New Roman" panose="02020603050405020304" pitchFamily="18" charset="0"/>
              </a:rPr>
            </a:br>
            <a:r>
              <a:rPr lang="ru-RU" sz="3600" i="1" dirty="0" smtClean="0">
                <a:latin typeface="Times New Roman" panose="02020603050405020304" pitchFamily="18" charset="0"/>
              </a:rPr>
              <a:t> «</a:t>
            </a:r>
            <a:r>
              <a:rPr lang="ru-RU" sz="3600" i="1" dirty="0" err="1" smtClean="0">
                <a:latin typeface="Times New Roman" panose="02020603050405020304" pitchFamily="18" charset="0"/>
              </a:rPr>
              <a:t>Рухани</a:t>
            </a:r>
            <a:r>
              <a:rPr lang="ru-RU" sz="3600" i="1" dirty="0" smtClean="0">
                <a:latin typeface="Times New Roman" panose="02020603050405020304" pitchFamily="18" charset="0"/>
              </a:rPr>
              <a:t> </a:t>
            </a:r>
            <a:r>
              <a:rPr lang="kk-KZ" sz="3600" i="1" dirty="0" smtClean="0">
                <a:latin typeface="Times New Roman" panose="02020603050405020304" pitchFamily="18" charset="0"/>
              </a:rPr>
              <a:t>жаңғыру</a:t>
            </a:r>
            <a:r>
              <a:rPr lang="ru-RU" sz="3600" i="1" dirty="0" smtClean="0">
                <a:latin typeface="Times New Roman" panose="02020603050405020304" pitchFamily="18" charset="0"/>
              </a:rPr>
              <a:t>»</a:t>
            </a:r>
            <a:br>
              <a:rPr lang="ru-RU" sz="3600" i="1" dirty="0" smtClean="0">
                <a:latin typeface="Times New Roman" panose="02020603050405020304" pitchFamily="18" charset="0"/>
              </a:rPr>
            </a:br>
            <a:r>
              <a:rPr lang="ru-RU" sz="3600" i="1" dirty="0" smtClean="0">
                <a:latin typeface="Times New Roman" panose="02020603050405020304" pitchFamily="18" charset="0"/>
              </a:rPr>
              <a:t/>
            </a:r>
            <a:br>
              <a:rPr lang="ru-RU" sz="3600" i="1" dirty="0" smtClean="0">
                <a:latin typeface="Times New Roman" panose="02020603050405020304" pitchFamily="18" charset="0"/>
              </a:rPr>
            </a:br>
            <a:r>
              <a:rPr lang="ru-RU" sz="2000" i="1" dirty="0" smtClean="0">
                <a:latin typeface="Times New Roman" panose="02020603050405020304" pitchFamily="18" charset="0"/>
              </a:rPr>
              <a:t/>
            </a:r>
            <a:br>
              <a:rPr lang="ru-RU" sz="2000" i="1" dirty="0" smtClean="0">
                <a:latin typeface="Times New Roman" panose="02020603050405020304" pitchFamily="18" charset="0"/>
              </a:rPr>
            </a:br>
            <a:r>
              <a:rPr lang="ru-RU" sz="2000" i="1" dirty="0" smtClean="0">
                <a:latin typeface="Times New Roman" panose="02020603050405020304" pitchFamily="18" charset="0"/>
              </a:rPr>
              <a:t>ПРЕПОДАВАТЕЛЬ-ОРГАНИЗАТОР </a:t>
            </a:r>
            <a:r>
              <a:rPr lang="ru-RU" sz="2000" i="1" dirty="0" err="1" smtClean="0">
                <a:latin typeface="Times New Roman" panose="02020603050405020304" pitchFamily="18" charset="0"/>
              </a:rPr>
              <a:t>нвп</a:t>
            </a:r>
            <a:r>
              <a:rPr lang="ru-RU" sz="2000" i="1" dirty="0" smtClean="0">
                <a:latin typeface="Times New Roman" panose="02020603050405020304" pitchFamily="18" charset="0"/>
              </a:rPr>
              <a:t/>
            </a:r>
            <a:br>
              <a:rPr lang="ru-RU" sz="2000" i="1" dirty="0" smtClean="0">
                <a:latin typeface="Times New Roman" panose="02020603050405020304" pitchFamily="18" charset="0"/>
              </a:rPr>
            </a:br>
            <a:r>
              <a:rPr lang="ru-RU" sz="2000" i="1" dirty="0" err="1" smtClean="0">
                <a:latin typeface="Times New Roman" panose="02020603050405020304" pitchFamily="18" charset="0"/>
              </a:rPr>
              <a:t>е.нАКИПБЕКОВ</a:t>
            </a:r>
            <a:r>
              <a:rPr lang="ru-RU" sz="3600" i="1" dirty="0">
                <a:latin typeface="Times New Roman" panose="02020603050405020304" pitchFamily="18" charset="0"/>
              </a:rPr>
              <a:t/>
            </a:r>
            <a:br>
              <a:rPr lang="ru-RU" sz="3600" i="1" dirty="0">
                <a:latin typeface="Times New Roman" panose="02020603050405020304" pitchFamily="18" charset="0"/>
              </a:rPr>
            </a:b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xmlns="" val="14240811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вечер памяти одарич 2017\20171107_1127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9153" y="483325"/>
            <a:ext cx="5782491" cy="3252651"/>
          </a:xfrm>
          <a:prstGeom prst="rect">
            <a:avLst/>
          </a:prstGeom>
          <a:noFill/>
        </p:spPr>
      </p:pic>
      <p:pic>
        <p:nvPicPr>
          <p:cNvPr id="7171" name="Picture 3" descr="F:\вечер памяти одарич 2017\20171107_11581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7176" y="3122021"/>
            <a:ext cx="6200503" cy="348778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210697" y="1410789"/>
            <a:ext cx="42838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/>
                </a:solidFill>
              </a:rPr>
              <a:t>Вечер  памяти воина афганца </a:t>
            </a:r>
          </a:p>
          <a:p>
            <a:pPr algn="ctr"/>
            <a:r>
              <a:rPr lang="ru-RU" sz="2400" b="1" dirty="0" smtClean="0">
                <a:solidFill>
                  <a:schemeClr val="accent1"/>
                </a:solidFill>
              </a:rPr>
              <a:t>Сергея </a:t>
            </a:r>
            <a:r>
              <a:rPr lang="ru-RU" sz="2400" b="1" dirty="0" err="1" smtClean="0">
                <a:solidFill>
                  <a:schemeClr val="accent1"/>
                </a:solidFill>
              </a:rPr>
              <a:t>О</a:t>
            </a:r>
            <a:r>
              <a:rPr lang="ru-RU" sz="2400" b="1" dirty="0" err="1" smtClean="0">
                <a:solidFill>
                  <a:schemeClr val="accent1"/>
                </a:solidFill>
              </a:rPr>
              <a:t>дарича</a:t>
            </a:r>
            <a:endParaRPr lang="ru-RU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30643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вечер памяти одарич 2017\20171107_1204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8995" y="365761"/>
            <a:ext cx="6219371" cy="3498396"/>
          </a:xfrm>
          <a:prstGeom prst="rect">
            <a:avLst/>
          </a:prstGeom>
          <a:noFill/>
        </p:spPr>
      </p:pic>
      <p:pic>
        <p:nvPicPr>
          <p:cNvPr id="8195" name="Picture 3" descr="F:\вечер памяти одарич 2017\20171107_11594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80891" y="3004457"/>
            <a:ext cx="6223726" cy="35008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олимпиада НВП2018\20180212_1550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8834" y="313509"/>
            <a:ext cx="6455954" cy="3631474"/>
          </a:xfrm>
          <a:prstGeom prst="rect">
            <a:avLst/>
          </a:prstGeom>
          <a:noFill/>
        </p:spPr>
      </p:pic>
      <p:pic>
        <p:nvPicPr>
          <p:cNvPr id="9219" name="Picture 3" descr="F:\олимпиада НВП2018\20180214_10301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7668" y="3043645"/>
            <a:ext cx="6246949" cy="3513909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132320" y="1489166"/>
            <a:ext cx="4376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</a:rPr>
              <a:t>Областная олимпиада по НВП</a:t>
            </a:r>
            <a:endParaRPr lang="ru-RU" sz="2400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3955" y="378823"/>
            <a:ext cx="11090366" cy="59174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1"/>
                </a:solidFill>
              </a:rPr>
              <a:t>Патриотическое воспитание молодежи - это часть государственной молодежной политики страны. Быть патриотом своей страны - всегда большая честь для любого человека, имеющего гордость и собственное достоинство. Но патриотами не рождаются, ими становятся. Причем патриотическое воспитание в уверенно развивающемся государстве не следует оценивать только как творческий процесс</a:t>
            </a:r>
            <a:r>
              <a:rPr lang="ru-RU" sz="2800" b="1" dirty="0" smtClean="0">
                <a:solidFill>
                  <a:schemeClr val="accent1"/>
                </a:solidFill>
              </a:rPr>
              <a:t>.</a:t>
            </a:r>
          </a:p>
          <a:p>
            <a:r>
              <a:rPr lang="ru-RU" sz="2800" b="1" dirty="0" smtClean="0">
                <a:solidFill>
                  <a:schemeClr val="accent1"/>
                </a:solidFill>
              </a:rPr>
              <a:t>В основе казахстанского патриотизма должны лежать, по мнению казахстанских исследователей, казахский патриотизм, который может формироваться на основе уважения к государству, почтения к истории, традиции, культуре и языку самого казахского </a:t>
            </a:r>
            <a:r>
              <a:rPr lang="ru-RU" sz="2800" b="1" dirty="0" smtClean="0">
                <a:solidFill>
                  <a:schemeClr val="accent1"/>
                </a:solidFill>
              </a:rPr>
              <a:t>этноса.</a:t>
            </a:r>
          </a:p>
          <a:p>
            <a:r>
              <a:rPr lang="ru-RU" sz="2800" b="1" dirty="0" smtClean="0">
                <a:solidFill>
                  <a:schemeClr val="accent1"/>
                </a:solidFill>
              </a:rPr>
              <a:t>В чем и заключается государственная Программа «РУХАНИ ЖАҢҒЫРУ».</a:t>
            </a:r>
            <a:endParaRPr lang="ru-RU" sz="2800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9898" y="574767"/>
            <a:ext cx="10205974" cy="5521234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dirty="0"/>
          </a:p>
          <a:p>
            <a:r>
              <a:rPr lang="ru-RU" sz="2400" b="1" dirty="0" smtClean="0"/>
              <a:t>Как известно, программа "</a:t>
            </a:r>
            <a:r>
              <a:rPr lang="ru-RU" sz="2400" b="1" dirty="0" err="1" smtClean="0"/>
              <a:t>Рухани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жангыру</a:t>
            </a:r>
            <a:r>
              <a:rPr lang="ru-RU" sz="2400" b="1" dirty="0" smtClean="0"/>
              <a:t>" (духовное просвещение) включает в себя 6 специальных проектов: "</a:t>
            </a:r>
            <a:r>
              <a:rPr lang="ru-RU" sz="2400" b="1" dirty="0" err="1" smtClean="0"/>
              <a:t>Туган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жер</a:t>
            </a:r>
            <a:r>
              <a:rPr lang="ru-RU" sz="2400" b="1" dirty="0" smtClean="0"/>
              <a:t>", "Сакральная география Казахстана", "Казахстанская культура в современном мире", "100 новых учебников", "Перевод казахского языка на латинскую графику", "100 новых лиц", которые реализуются по четырём базовым подпрограммам: "</a:t>
            </a:r>
            <a:r>
              <a:rPr lang="ru-RU" sz="2400" b="1" dirty="0" err="1" smtClean="0"/>
              <a:t>Атамекен</a:t>
            </a:r>
            <a:r>
              <a:rPr lang="ru-RU" sz="2400" b="1" dirty="0" smtClean="0"/>
              <a:t>", </a:t>
            </a:r>
            <a:r>
              <a:rPr lang="ru-RU" sz="2400" b="1" dirty="0" err="1" smtClean="0"/>
              <a:t>"Тәрбие және білім</a:t>
            </a:r>
            <a:r>
              <a:rPr lang="ru-RU" sz="2400" b="1" dirty="0" smtClean="0"/>
              <a:t>", "</a:t>
            </a:r>
            <a:r>
              <a:rPr lang="ru-RU" sz="2400" b="1" dirty="0" err="1" smtClean="0"/>
              <a:t>Рухани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қазына" </a:t>
            </a:r>
            <a:r>
              <a:rPr lang="ru-RU" sz="2400" b="1" dirty="0" smtClean="0"/>
              <a:t>и "</a:t>
            </a:r>
            <a:r>
              <a:rPr lang="ru-RU" sz="2400" b="1" dirty="0" err="1" smtClean="0"/>
              <a:t>Ақпарат толқыны</a:t>
            </a:r>
            <a:r>
              <a:rPr lang="ru-RU" sz="2400" b="1" dirty="0" smtClean="0"/>
              <a:t>".</a:t>
            </a:r>
          </a:p>
          <a:p>
            <a:r>
              <a:rPr lang="ru-RU" sz="2400" b="1" dirty="0" smtClean="0"/>
              <a:t>Сохранить </a:t>
            </a:r>
            <a:r>
              <a:rPr lang="ru-RU" sz="2400" b="1" dirty="0" smtClean="0"/>
              <a:t>и приумножить духовные и культурные ценности — вот основная цель работы по программной статье президента «</a:t>
            </a:r>
            <a:r>
              <a:rPr lang="ru-RU" sz="2400" b="1" dirty="0" err="1" smtClean="0"/>
              <a:t>Рухани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жангыру</a:t>
            </a:r>
            <a:r>
              <a:rPr lang="ru-RU" sz="2400" b="1" dirty="0" smtClean="0"/>
              <a:t>» - взгляд в будущее. Одним из направлений модернизации общественного сознания является работа по формированию чувства патриотизма. Патриотизм начинается с любви к своей земле, к своему аулу, городу,  с малой родины.</a:t>
            </a:r>
          </a:p>
          <a:p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xmlns="" val="2104640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idx="1"/>
          </p:nvPr>
        </p:nvSpPr>
        <p:spPr>
          <a:xfrm>
            <a:off x="548640" y="496390"/>
            <a:ext cx="10558463" cy="5651862"/>
          </a:xfrm>
        </p:spPr>
        <p:txBody>
          <a:bodyPr>
            <a:noAutofit/>
          </a:bodyPr>
          <a:lstStyle/>
          <a:p>
            <a:r>
              <a:rPr lang="ru-RU" sz="2000" b="1" dirty="0" smtClean="0"/>
              <a:t>В жизнь современного образования активно вошло воспитание казахстанского </a:t>
            </a:r>
            <a:r>
              <a:rPr lang="ru-RU" sz="2000" b="1" dirty="0" smtClean="0"/>
              <a:t>патриотизма. Знакомство </a:t>
            </a:r>
            <a:r>
              <a:rPr lang="ru-RU" sz="2000" b="1" dirty="0" smtClean="0"/>
              <a:t>с бытом и культурой отчего края, способствует нравственно-эстетическому воспитанию юного поколения, становлению их гражданственности, формированию высоких патриотических убеждений, активной жизненной позиции воспитанников, а знакомство с героическими делами современников, приобщает к культуре и умственному труду, способствует формированию характера и воспитанию гражданских качеств подрастающего поколения</a:t>
            </a:r>
            <a:r>
              <a:rPr lang="ru-RU" sz="2000" b="1" dirty="0" smtClean="0"/>
              <a:t>.</a:t>
            </a:r>
          </a:p>
          <a:p>
            <a:r>
              <a:rPr lang="ru-RU" sz="2000" b="1" dirty="0" smtClean="0"/>
              <a:t>Результаты анализа воспитательно-образовательной работы по теме «Наша Родина – Республика Казахстан» показали отсутствие у учащихся высокого уровня знаний символики, традиций и истории родной страны. Это привело к необходимости систематической работы по повышению у учащихся Казахстанского патриотизма и гражданственности.</a:t>
            </a:r>
          </a:p>
          <a:p>
            <a:r>
              <a:rPr lang="ru-RU" sz="2000" b="1" dirty="0" smtClean="0"/>
              <a:t>Работа </a:t>
            </a:r>
            <a:r>
              <a:rPr lang="ru-RU" sz="2000" b="1" dirty="0" smtClean="0"/>
              <a:t>преподавателя-организатора НВП </a:t>
            </a:r>
            <a:r>
              <a:rPr lang="ru-RU" sz="2000" b="1" dirty="0" smtClean="0"/>
              <a:t>определяет основные пути сложившейся системы патриотического воспитания, её основные компоненты, позволяющие формировать стереотип современного человека в условиях нового общества — «гражданина, патриота своей Родины».При этом учитываются опыт и сложившиеся </a:t>
            </a:r>
            <a:r>
              <a:rPr lang="ru-RU" sz="2000" b="1" dirty="0" smtClean="0"/>
              <a:t>в колледже </a:t>
            </a:r>
            <a:r>
              <a:rPr lang="ru-RU" sz="2000" b="1" dirty="0" smtClean="0"/>
              <a:t>традиции, современные реалии и проблемы. Тенденции развития нашего государства.</a:t>
            </a:r>
          </a:p>
          <a:p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xmlns="" val="5820213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0" y="587829"/>
            <a:ext cx="10182497" cy="5508171"/>
          </a:xfrm>
        </p:spPr>
        <p:txBody>
          <a:bodyPr>
            <a:normAutofit/>
          </a:bodyPr>
          <a:lstStyle/>
          <a:p>
            <a:r>
              <a:rPr lang="ru-RU" sz="3200" b="1" i="1" u="sng" dirty="0" smtClean="0"/>
              <a:t> </a:t>
            </a:r>
            <a:endParaRPr lang="ru-RU" sz="3700" dirty="0"/>
          </a:p>
        </p:txBody>
      </p:sp>
      <p:pic>
        <p:nvPicPr>
          <p:cNvPr id="1027" name="Picture 3" descr="D:\ВСИ 2017 вездный\20170520_0856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566" y="339635"/>
            <a:ext cx="6381931" cy="3958046"/>
          </a:xfrm>
          <a:prstGeom prst="rect">
            <a:avLst/>
          </a:prstGeom>
          <a:noFill/>
        </p:spPr>
      </p:pic>
      <p:pic>
        <p:nvPicPr>
          <p:cNvPr id="1028" name="Picture 4" descr="D:\ВСИ 2017 вездный\20170520_08593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09476" y="2939143"/>
            <a:ext cx="6434179" cy="361922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949440" y="522514"/>
            <a:ext cx="4898571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kk-KZ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Военно-спортивная игра </a:t>
            </a:r>
          </a:p>
          <a:p>
            <a:pPr algn="ctr"/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«</a:t>
            </a:r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Жас</a:t>
            </a:r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-</a:t>
            </a:r>
            <a:r>
              <a:rPr lang="kk-KZ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Ұлан</a:t>
            </a:r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»</a:t>
            </a:r>
            <a:r>
              <a:rPr lang="kk-KZ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 в ДОЦ “Звездный”</a:t>
            </a:r>
            <a:endParaRPr lang="ru-RU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76596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0" y="623455"/>
            <a:ext cx="9872871" cy="5472545"/>
          </a:xfrm>
        </p:spPr>
        <p:txBody>
          <a:bodyPr>
            <a:normAutofit/>
          </a:bodyPr>
          <a:lstStyle/>
          <a:p>
            <a:pPr algn="ctr"/>
            <a:endParaRPr lang="ru-RU" sz="2400" b="1" dirty="0" smtClean="0">
              <a:solidFill>
                <a:srgbClr val="FF0066"/>
              </a:solidFill>
            </a:endParaRPr>
          </a:p>
          <a:p>
            <a:pPr algn="ctr"/>
            <a:endParaRPr lang="ru-RU" sz="2400" b="1" dirty="0">
              <a:solidFill>
                <a:srgbClr val="FF0066"/>
              </a:solidFill>
            </a:endParaRPr>
          </a:p>
          <a:p>
            <a:pPr algn="ctr"/>
            <a:endParaRPr lang="ru-RU" dirty="0"/>
          </a:p>
        </p:txBody>
      </p:sp>
      <p:pic>
        <p:nvPicPr>
          <p:cNvPr id="2051" name="Picture 3" descr="D:\клледж афганистан\Афган 2016 МЦ\20160223_1136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12358" y="3409406"/>
            <a:ext cx="6514031" cy="327877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027817" y="1123406"/>
            <a:ext cx="4310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Библиотечная выставка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8" name="Picture 4" descr="D:\вечер памяти одарич 2017\20171107_10555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8662" y="378823"/>
            <a:ext cx="5945051" cy="33440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745587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957563" y="443586"/>
            <a:ext cx="354466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endParaRPr lang="ru-RU" sz="40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 flipH="1">
            <a:off x="11068122" y="5316583"/>
            <a:ext cx="1123878" cy="766354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074" name="Picture 2" descr="D:\вечер памяти одарич 2017\20171107_1055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482" y="339634"/>
            <a:ext cx="5645672" cy="3694892"/>
          </a:xfrm>
          <a:prstGeom prst="rect">
            <a:avLst/>
          </a:prstGeom>
          <a:noFill/>
        </p:spPr>
      </p:pic>
      <p:pic>
        <p:nvPicPr>
          <p:cNvPr id="3078" name="Picture 6" descr="D:\Афган колледж 2017\20170215_12155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1787" y="2975642"/>
            <a:ext cx="6316618" cy="3553098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6683188" y="1089212"/>
            <a:ext cx="72037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</a:rPr>
              <a:t>Встреча с воинами </a:t>
            </a:r>
          </a:p>
          <a:p>
            <a:r>
              <a:rPr lang="ru-RU" sz="2400" b="1" dirty="0" smtClean="0">
                <a:solidFill>
                  <a:schemeClr val="accent1"/>
                </a:solidFill>
              </a:rPr>
              <a:t>интернационалистами</a:t>
            </a:r>
            <a:endParaRPr lang="ru-RU" sz="2400" b="1" dirty="0">
              <a:solidFill>
                <a:schemeClr val="accent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31259" y="4894729"/>
            <a:ext cx="36307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/>
                </a:solidFill>
              </a:rPr>
              <a:t>Вахта памяти у обелиска     </a:t>
            </a:r>
            <a:r>
              <a:rPr lang="ru-RU" sz="2400" b="1" dirty="0" err="1" smtClean="0">
                <a:solidFill>
                  <a:schemeClr val="accent1"/>
                </a:solidFill>
              </a:rPr>
              <a:t>С.М.Одарич</a:t>
            </a:r>
            <a:endParaRPr lang="ru-RU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6660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вечер памяти одарич 2017\20171107_1144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0457" y="261257"/>
            <a:ext cx="6046651" cy="4031372"/>
          </a:xfrm>
          <a:prstGeom prst="rect">
            <a:avLst/>
          </a:prstGeom>
          <a:noFill/>
        </p:spPr>
      </p:pic>
      <p:pic>
        <p:nvPicPr>
          <p:cNvPr id="4099" name="Picture 3" descr="D:\вечер памяти одарич 2017\20171107_114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56661" y="2756262"/>
            <a:ext cx="5921829" cy="380129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622869" y="966651"/>
            <a:ext cx="41801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/>
                </a:solidFill>
              </a:rPr>
              <a:t>Встреча с выпускниками колледжа отслужившие</a:t>
            </a:r>
          </a:p>
          <a:p>
            <a:pPr algn="ctr"/>
            <a:r>
              <a:rPr lang="ru-RU" sz="2400" b="1" dirty="0" smtClean="0">
                <a:solidFill>
                  <a:schemeClr val="accent1"/>
                </a:solidFill>
              </a:rPr>
              <a:t> в ВС РК</a:t>
            </a:r>
            <a:endParaRPr lang="ru-RU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8342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762679" y="1"/>
            <a:ext cx="266288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ru-RU" sz="4000" b="1" dirty="0" smtClean="0">
              <a:ln/>
              <a:solidFill>
                <a:schemeClr val="accent4"/>
              </a:solidFill>
            </a:endParaRPr>
          </a:p>
          <a:p>
            <a:pPr algn="ctr"/>
            <a:endParaRPr lang="ru-RU" sz="4000" b="1" cap="none" spc="0" dirty="0" smtClean="0">
              <a:ln/>
              <a:solidFill>
                <a:schemeClr val="accent4"/>
              </a:solidFill>
              <a:effectLst/>
            </a:endParaRPr>
          </a:p>
          <a:p>
            <a:pPr algn="ctr"/>
            <a:r>
              <a:rPr lang="ru-RU" sz="4000" b="1" dirty="0" smtClean="0">
                <a:ln/>
                <a:solidFill>
                  <a:schemeClr val="accent4"/>
                </a:solidFill>
              </a:rPr>
              <a:t> </a:t>
            </a:r>
            <a:endParaRPr lang="ru-RU" sz="40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5122" name="Picture 2" descr="D:\музей и МЦ 2017\20171109_0929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1885" y="339633"/>
            <a:ext cx="6270174" cy="3526973"/>
          </a:xfrm>
          <a:prstGeom prst="rect">
            <a:avLst/>
          </a:prstGeom>
          <a:noFill/>
        </p:spPr>
      </p:pic>
      <p:pic>
        <p:nvPicPr>
          <p:cNvPr id="5123" name="Picture 3" descr="D:\музей и МЦ 2017\20171109_10033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15131" y="2886892"/>
            <a:ext cx="6595293" cy="370985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7680960" y="1136469"/>
            <a:ext cx="34616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/>
                </a:solidFill>
              </a:rPr>
              <a:t>Экскурсия в  краеведческий музей</a:t>
            </a:r>
            <a:endParaRPr lang="ru-RU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88330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присяга ко Дню Независимости\20171214_11242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9484" y="287382"/>
            <a:ext cx="5898609" cy="3317968"/>
          </a:xfrm>
          <a:prstGeom prst="rect">
            <a:avLst/>
          </a:prstGeom>
          <a:noFill/>
        </p:spPr>
      </p:pic>
      <p:pic>
        <p:nvPicPr>
          <p:cNvPr id="6147" name="Picture 3" descr="F:\присяга ко Дню Независимости\20171214_11500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97154" y="3056709"/>
            <a:ext cx="5976984" cy="336205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7262948" y="1136469"/>
            <a:ext cx="4101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</a:rPr>
              <a:t>Выпуск ВПК «</a:t>
            </a:r>
            <a:r>
              <a:rPr lang="ru-RU" sz="2400" b="1" dirty="0" err="1" smtClean="0">
                <a:solidFill>
                  <a:schemeClr val="accent1"/>
                </a:solidFill>
              </a:rPr>
              <a:t>Жас</a:t>
            </a:r>
            <a:r>
              <a:rPr lang="ru-RU" sz="2400" b="1" dirty="0" smtClean="0">
                <a:solidFill>
                  <a:schemeClr val="accent1"/>
                </a:solidFill>
              </a:rPr>
              <a:t>-</a:t>
            </a:r>
            <a:r>
              <a:rPr lang="kk-KZ" sz="2400" b="1" dirty="0" smtClean="0">
                <a:solidFill>
                  <a:schemeClr val="accent1"/>
                </a:solidFill>
              </a:rPr>
              <a:t>Ұлан</a:t>
            </a:r>
            <a:r>
              <a:rPr lang="ru-RU" sz="2400" b="1" dirty="0" smtClean="0">
                <a:solidFill>
                  <a:schemeClr val="accent1"/>
                </a:solidFill>
              </a:rPr>
              <a:t>»</a:t>
            </a:r>
            <a:endParaRPr lang="ru-RU" sz="2400" b="1" dirty="0">
              <a:solidFill>
                <a:schemeClr val="accent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71154" y="4127862"/>
            <a:ext cx="4376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/>
                </a:solidFill>
              </a:rPr>
              <a:t>Принятие присяги </a:t>
            </a:r>
          </a:p>
          <a:p>
            <a:pPr algn="ctr"/>
            <a:r>
              <a:rPr lang="ru-RU" sz="2400" b="1" dirty="0" smtClean="0">
                <a:solidFill>
                  <a:schemeClr val="accent1"/>
                </a:solidFill>
              </a:rPr>
              <a:t>студентами 1-го курса</a:t>
            </a:r>
            <a:endParaRPr lang="ru-RU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3431460"/>
      </p:ext>
    </p:extLst>
  </p:cSld>
  <p:clrMapOvr>
    <a:masterClrMapping/>
  </p:clrMapOvr>
</p:sld>
</file>

<file path=ppt/theme/theme1.xml><?xml version="1.0" encoding="utf-8"?>
<a:theme xmlns:a="http://schemas.openxmlformats.org/drawingml/2006/main" name="Базис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TC103457444[[fn=Основа]]</Template>
  <TotalTime>151</TotalTime>
  <Words>183</Words>
  <Application>Microsoft Office PowerPoint</Application>
  <PresentationFormat>Произвольный</PresentationFormat>
  <Paragraphs>32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Базис</vt:lpstr>
      <vt:lpstr>ФОРМИРОВАНИЕ ДУХОВНО-НРАВСТВЕННОГО И ПАТРИОТИЧЕСКОГО ВОСПИТАНИЯ НА УРОКАХ нвп ЧЕРЕЗ РЕАЛИЗАЦИЮ ПРОГРАММЫ  «Рухани жаңғыру»   ПРЕПОДАВАТЕЛЬ-ОРГАНИЗАТОР нвп е.нАКИПБЕКОВ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Организация внеклассной работы в  АРШАЛЫНСКОЙ  средней школы №2</dc:title>
  <dc:creator>user</dc:creator>
  <cp:lastModifiedBy>Пользователь</cp:lastModifiedBy>
  <cp:revision>27</cp:revision>
  <dcterms:created xsi:type="dcterms:W3CDTF">2014-04-02T06:17:36Z</dcterms:created>
  <dcterms:modified xsi:type="dcterms:W3CDTF">2018-02-20T14:17:06Z</dcterms:modified>
</cp:coreProperties>
</file>